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48" autoAdjust="0"/>
  </p:normalViewPr>
  <p:slideViewPr>
    <p:cSldViewPr>
      <p:cViewPr>
        <p:scale>
          <a:sx n="150" d="100"/>
          <a:sy n="150" d="100"/>
        </p:scale>
        <p:origin x="-1812" y="18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C42E9-F800-4951-AEF1-A1AD72C3BE0B}" type="datetimeFigureOut">
              <a:rPr lang="en-US" smtClean="0"/>
              <a:t>7/8/2021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9CD4-59D6-4CAA-9745-9AE9113EFA8C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C42E9-F800-4951-AEF1-A1AD72C3BE0B}" type="datetimeFigureOut">
              <a:rPr lang="en-US" smtClean="0"/>
              <a:t>7/8/2021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9CD4-59D6-4CAA-9745-9AE9113EFA8C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C42E9-F800-4951-AEF1-A1AD72C3BE0B}" type="datetimeFigureOut">
              <a:rPr lang="en-US" smtClean="0"/>
              <a:t>7/8/2021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9CD4-59D6-4CAA-9745-9AE9113EFA8C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C42E9-F800-4951-AEF1-A1AD72C3BE0B}" type="datetimeFigureOut">
              <a:rPr lang="en-US" smtClean="0"/>
              <a:t>7/8/2021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9CD4-59D6-4CAA-9745-9AE9113EFA8C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C42E9-F800-4951-AEF1-A1AD72C3BE0B}" type="datetimeFigureOut">
              <a:rPr lang="en-US" smtClean="0"/>
              <a:t>7/8/2021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9CD4-59D6-4CAA-9745-9AE9113EFA8C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C42E9-F800-4951-AEF1-A1AD72C3BE0B}" type="datetimeFigureOut">
              <a:rPr lang="en-US" smtClean="0"/>
              <a:t>7/8/2021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9CD4-59D6-4CAA-9745-9AE9113EFA8C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C42E9-F800-4951-AEF1-A1AD72C3BE0B}" type="datetimeFigureOut">
              <a:rPr lang="en-US" smtClean="0"/>
              <a:t>7/8/2021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9CD4-59D6-4CAA-9745-9AE9113EFA8C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C42E9-F800-4951-AEF1-A1AD72C3BE0B}" type="datetimeFigureOut">
              <a:rPr lang="en-US" smtClean="0"/>
              <a:t>7/8/2021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9CD4-59D6-4CAA-9745-9AE9113EFA8C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C42E9-F800-4951-AEF1-A1AD72C3BE0B}" type="datetimeFigureOut">
              <a:rPr lang="en-US" smtClean="0"/>
              <a:t>7/8/2021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9CD4-59D6-4CAA-9745-9AE9113EFA8C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C42E9-F800-4951-AEF1-A1AD72C3BE0B}" type="datetimeFigureOut">
              <a:rPr lang="en-US" smtClean="0"/>
              <a:t>7/8/2021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9CD4-59D6-4CAA-9745-9AE9113EFA8C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C42E9-F800-4951-AEF1-A1AD72C3BE0B}" type="datetimeFigureOut">
              <a:rPr lang="en-US" smtClean="0"/>
              <a:t>7/8/2021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99CD4-59D6-4CAA-9745-9AE9113EFA8C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BC42E9-F800-4951-AEF1-A1AD72C3BE0B}" type="datetimeFigureOut">
              <a:rPr lang="en-US" smtClean="0"/>
              <a:t>7/8/2021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99CD4-59D6-4CAA-9745-9AE9113EFA8C}" type="slidenum">
              <a:rPr lang="en-IN" smtClean="0"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ho@mpeda.gov.in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AGE 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33600" y="914400"/>
            <a:ext cx="9877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b="1" dirty="0" smtClean="0"/>
              <a:t>Embassy of India</a:t>
            </a:r>
          </a:p>
          <a:p>
            <a:pPr algn="ctr"/>
            <a:r>
              <a:rPr lang="en-US" sz="800" b="1" dirty="0" smtClean="0"/>
              <a:t>Seoul, South Korea</a:t>
            </a:r>
            <a:endParaRPr lang="en-IN" sz="800" b="1" dirty="0"/>
          </a:p>
        </p:txBody>
      </p:sp>
      <p:sp>
        <p:nvSpPr>
          <p:cNvPr id="7" name="Rectangle 6"/>
          <p:cNvSpPr/>
          <p:nvPr/>
        </p:nvSpPr>
        <p:spPr>
          <a:xfrm>
            <a:off x="1333716" y="5334000"/>
            <a:ext cx="419057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ko-KR" altLang="en-US" sz="3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온라인 </a:t>
            </a:r>
            <a:r>
              <a:rPr lang="ko-KR" altLang="en-US" sz="3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인도 </a:t>
            </a:r>
            <a:r>
              <a:rPr lang="ko-KR" altLang="en-US" sz="3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수산물 </a:t>
            </a:r>
            <a:endParaRPr lang="en-US" altLang="ko-KR" sz="36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ko-KR" altLang="en-US" sz="3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수입상담회</a:t>
            </a:r>
            <a:endParaRPr lang="en-US" sz="36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97239" y="6477000"/>
            <a:ext cx="586352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30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IND-ROK Virtual Buyer Seller Meet</a:t>
            </a:r>
            <a:endParaRPr lang="en-US" sz="2400" b="1" cap="none" spc="30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76383" y="7096780"/>
            <a:ext cx="390523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cap="none" spc="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2021</a:t>
            </a:r>
            <a:r>
              <a:rPr lang="ko-KR" altLang="en-US" sz="2800" b="1" cap="none" spc="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년 </a:t>
            </a:r>
            <a:r>
              <a:rPr lang="en-US" altLang="ko-KR" sz="2800" b="1" cap="none" spc="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7</a:t>
            </a:r>
            <a:r>
              <a:rPr lang="ko-KR" altLang="en-US" sz="2800" b="1" cap="none" spc="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월 </a:t>
            </a:r>
            <a:r>
              <a:rPr lang="en-US" sz="2800" b="1" cap="none" spc="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27</a:t>
            </a:r>
            <a:r>
              <a:rPr lang="ko-KR" altLang="en-US" sz="2800" b="1" cap="none" spc="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일 </a:t>
            </a:r>
            <a:r>
              <a:rPr lang="en-US" altLang="ko-KR" sz="2800" b="1" cap="none" spc="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</a:t>
            </a:r>
            <a:r>
              <a:rPr lang="ko-KR" altLang="en-US" sz="2800" b="1" cap="none" spc="30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시</a:t>
            </a:r>
            <a:endParaRPr lang="en-US" sz="2800" b="1" cap="none" spc="30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400" y="7781092"/>
            <a:ext cx="5791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C00000"/>
                </a:solidFill>
              </a:rPr>
              <a:t>인도 수산물 수</a:t>
            </a:r>
            <a:r>
              <a:rPr lang="ko-KR" altLang="en-US" sz="1400" b="1" dirty="0">
                <a:solidFill>
                  <a:srgbClr val="C00000"/>
                </a:solidFill>
              </a:rPr>
              <a:t>출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 개발청 </a:t>
            </a:r>
            <a:r>
              <a:rPr lang="en-US" altLang="ko-KR" sz="1400" b="1" dirty="0" smtClean="0">
                <a:solidFill>
                  <a:srgbClr val="C00000"/>
                </a:solidFill>
              </a:rPr>
              <a:t>(MPEDA)</a:t>
            </a:r>
          </a:p>
          <a:p>
            <a:pPr algn="ctr"/>
            <a:r>
              <a:rPr lang="ko-KR" altLang="en-US" sz="1400" b="1" dirty="0">
                <a:solidFill>
                  <a:srgbClr val="C00000"/>
                </a:solidFill>
              </a:rPr>
              <a:t>인도 상공부 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 </a:t>
            </a:r>
            <a:endParaRPr lang="en-US" altLang="ko-KR" sz="1400" b="1" dirty="0">
              <a:solidFill>
                <a:srgbClr val="C00000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rgbClr val="C00000"/>
                </a:solidFill>
              </a:rPr>
              <a:t>주한인도대사관 </a:t>
            </a:r>
            <a:endParaRPr lang="en-US" altLang="ko-KR" sz="1400" b="1" dirty="0" smtClean="0">
              <a:solidFill>
                <a:srgbClr val="C00000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rgbClr val="C00000"/>
                </a:solidFill>
              </a:rPr>
              <a:t>공동 </a:t>
            </a:r>
            <a:r>
              <a:rPr lang="ko-KR" altLang="en-US" sz="1400" b="1" dirty="0">
                <a:solidFill>
                  <a:srgbClr val="C00000"/>
                </a:solidFill>
              </a:rPr>
              <a:t>주최</a:t>
            </a:r>
            <a:endParaRPr lang="en-IN" sz="1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5870477"/>
              </p:ext>
            </p:extLst>
          </p:nvPr>
        </p:nvGraphicFramePr>
        <p:xfrm>
          <a:off x="228600" y="152400"/>
          <a:ext cx="6400800" cy="2176653"/>
        </p:xfrm>
        <a:graphic>
          <a:graphicData uri="http://schemas.openxmlformats.org/drawingml/2006/table">
            <a:tbl>
              <a:tblPr/>
              <a:tblGrid>
                <a:gridCol w="6400800"/>
              </a:tblGrid>
              <a:tr h="2909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 smtClean="0">
                          <a:latin typeface="+mn-lt"/>
                          <a:ea typeface="Calibri"/>
                          <a:cs typeface="Times New Roman"/>
                        </a:rPr>
                        <a:t>인도수산물수출개발청</a:t>
                      </a:r>
                      <a:r>
                        <a:rPr lang="en-IN" sz="1050" b="1" dirty="0" smtClean="0">
                          <a:latin typeface="+mn-lt"/>
                          <a:ea typeface="Calibri"/>
                          <a:cs typeface="Times New Roman"/>
                        </a:rPr>
                        <a:t>(MPEDA)</a:t>
                      </a:r>
                      <a:endParaRPr lang="en-IN" sz="105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인도 상공부</a:t>
                      </a:r>
                      <a:endParaRPr lang="en-IN" sz="1050" b="1" kern="120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1758" marR="5175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</a:tr>
              <a:tr h="727494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dirty="0" smtClean="0"/>
                        <a:t>수산물수출개발청</a:t>
                      </a:r>
                      <a:r>
                        <a:rPr lang="en-US" altLang="ko-KR" sz="1050" dirty="0" smtClean="0"/>
                        <a:t>(MPEDA)</a:t>
                      </a:r>
                      <a:r>
                        <a:rPr lang="ko-KR" altLang="en-US" sz="1050" dirty="0" smtClean="0"/>
                        <a:t>은 인도 내 수산물 산업</a:t>
                      </a:r>
                      <a:r>
                        <a:rPr lang="ko-KR" altLang="en-US" sz="1050" baseline="0" dirty="0" smtClean="0"/>
                        <a:t> 전반의 진흥을 통해 수출 잠재력 실현을 목적으로 하는 </a:t>
                      </a:r>
                      <a:r>
                        <a:rPr lang="ko-KR" altLang="en-US" sz="1050" dirty="0" smtClean="0"/>
                        <a:t>중앙기구입니다</a:t>
                      </a:r>
                      <a:r>
                        <a:rPr lang="en-US" altLang="ko-KR" sz="1050" dirty="0" smtClean="0"/>
                        <a:t>. </a:t>
                      </a:r>
                      <a:r>
                        <a:rPr lang="ko-KR" altLang="en-US" sz="1050" dirty="0" smtClean="0"/>
                        <a:t>인도 정부는 수산물수출개발청의 권고에 따라 어선</a:t>
                      </a:r>
                      <a:r>
                        <a:rPr lang="en-US" altLang="ko-KR" sz="1050" dirty="0" smtClean="0"/>
                        <a:t>, </a:t>
                      </a:r>
                      <a:r>
                        <a:rPr lang="ko-KR" altLang="en-US" sz="1050" dirty="0" smtClean="0"/>
                        <a:t>보관 부지</a:t>
                      </a:r>
                      <a:r>
                        <a:rPr lang="en-US" altLang="ko-KR" sz="1050" dirty="0" smtClean="0"/>
                        <a:t>, </a:t>
                      </a:r>
                      <a:r>
                        <a:rPr lang="ko-KR" altLang="en-US" sz="1050" dirty="0" smtClean="0"/>
                        <a:t>가공</a:t>
                      </a:r>
                      <a:r>
                        <a:rPr lang="ko-KR" altLang="en-US" sz="1050" baseline="0" dirty="0" smtClean="0"/>
                        <a:t>처리 공장</a:t>
                      </a:r>
                      <a:r>
                        <a:rPr lang="en-US" altLang="ko-KR" sz="1050" dirty="0" smtClean="0"/>
                        <a:t>, </a:t>
                      </a:r>
                      <a:r>
                        <a:rPr lang="ko-KR" altLang="en-US" sz="1050" dirty="0" smtClean="0"/>
                        <a:t>운송</a:t>
                      </a:r>
                      <a:r>
                        <a:rPr lang="ko-KR" altLang="en-US" sz="1050" baseline="0" dirty="0" smtClean="0"/>
                        <a:t> 관련 신규 기준을 고지하였습니다</a:t>
                      </a:r>
                      <a:r>
                        <a:rPr lang="en-US" altLang="ko-KR" sz="1050" baseline="0" dirty="0" smtClean="0"/>
                        <a:t>. </a:t>
                      </a:r>
                      <a:r>
                        <a:rPr lang="ko-KR" altLang="en-US" sz="1050" baseline="0" dirty="0" smtClean="0"/>
                        <a:t>수산물수출개발청의 중점 분야는 시장 진흥</a:t>
                      </a:r>
                      <a:r>
                        <a:rPr lang="en-US" altLang="ko-KR" sz="1050" baseline="0" dirty="0" smtClean="0"/>
                        <a:t>, </a:t>
                      </a:r>
                      <a:r>
                        <a:rPr lang="ko-KR" altLang="en-US" sz="1050" baseline="0" dirty="0" smtClean="0"/>
                        <a:t>어류 포획</a:t>
                      </a:r>
                      <a:r>
                        <a:rPr lang="en-US" altLang="ko-KR" sz="1050" baseline="0" dirty="0" smtClean="0"/>
                        <a:t>, </a:t>
                      </a:r>
                      <a:r>
                        <a:rPr lang="ko-KR" altLang="en-US" sz="1050" baseline="0" dirty="0" smtClean="0"/>
                        <a:t>어류 양식</a:t>
                      </a:r>
                      <a:r>
                        <a:rPr lang="en-US" altLang="ko-KR" sz="1050" baseline="0" dirty="0" smtClean="0"/>
                        <a:t>, </a:t>
                      </a:r>
                      <a:r>
                        <a:rPr lang="ko-KR" altLang="en-US" sz="1050" baseline="0" dirty="0" smtClean="0"/>
                        <a:t>가공처리 인프라 및 부가가치 창출</a:t>
                      </a:r>
                      <a:r>
                        <a:rPr lang="en-US" altLang="ko-KR" sz="1050" baseline="0" dirty="0" smtClean="0"/>
                        <a:t>, </a:t>
                      </a:r>
                      <a:r>
                        <a:rPr lang="ko-KR" altLang="en-US" sz="1050" baseline="0" dirty="0" smtClean="0"/>
                        <a:t>품질 관리</a:t>
                      </a:r>
                      <a:r>
                        <a:rPr lang="en-US" altLang="ko-KR" sz="1050" baseline="0" dirty="0" smtClean="0"/>
                        <a:t>, </a:t>
                      </a:r>
                      <a:r>
                        <a:rPr lang="ko-KR" altLang="en-US" sz="1050" baseline="0" dirty="0" smtClean="0"/>
                        <a:t>연구개발 등입니다</a:t>
                      </a:r>
                      <a:r>
                        <a:rPr lang="en-US" altLang="ko-KR" sz="1050" baseline="0" dirty="0" smtClean="0"/>
                        <a:t>. </a:t>
                      </a:r>
                      <a:endParaRPr lang="en-US" sz="1050" dirty="0" smtClean="0"/>
                    </a:p>
                  </a:txBody>
                  <a:tcPr marL="51758" marR="5175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54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050" b="1" dirty="0" smtClean="0">
                          <a:latin typeface="+mn-lt"/>
                          <a:ea typeface="Calibri"/>
                          <a:cs typeface="Times New Roman"/>
                        </a:rPr>
                        <a:t>수산물 제품 수출 잠재성</a:t>
                      </a:r>
                      <a:endParaRPr lang="en-IN" sz="105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1758" marR="5175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</a:tr>
              <a:tr h="6970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지난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년 간 인도 내 수산물 수출액은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2015’-16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억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8800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만 달러에서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2019’-20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59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억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5600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만 달러로 증가했으며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2017’-18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년에는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억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8200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만 달러로 역대 최고치를 기록했습니다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수출량도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2015-’16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94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만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천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MT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에서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2020-’21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114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만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천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MT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로 증가하였습니다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또한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2017-’18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년 수출량은 역대 최고치인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137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만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천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MT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를 달성했습니다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</a:txBody>
                  <a:tcPr marL="51758" marR="51758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5407694"/>
              </p:ext>
            </p:extLst>
          </p:nvPr>
        </p:nvGraphicFramePr>
        <p:xfrm>
          <a:off x="1066800" y="2667000"/>
          <a:ext cx="4572000" cy="302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3048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/>
                        <a:t>인도 수산물 제품</a:t>
                      </a:r>
                      <a:endParaRPr lang="en-IN" sz="11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dirty="0" smtClean="0"/>
                        <a:t>새우</a:t>
                      </a:r>
                      <a:endParaRPr lang="en-IN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/>
                        <a:t>냉동</a:t>
                      </a:r>
                      <a:endParaRPr lang="en-IN" sz="11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/>
                        <a:t>생선</a:t>
                      </a:r>
                      <a:endParaRPr lang="en-IN" sz="11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/>
                        <a:t>냉동</a:t>
                      </a:r>
                      <a:r>
                        <a:rPr lang="en-US" altLang="ko-KR" sz="1100" dirty="0" smtClean="0"/>
                        <a:t>/</a:t>
                      </a:r>
                      <a:r>
                        <a:rPr lang="ko-KR" altLang="en-US" sz="1100" dirty="0" smtClean="0"/>
                        <a:t>냉장</a:t>
                      </a:r>
                      <a:endParaRPr lang="en-IN" sz="11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/>
                        <a:t>오징어</a:t>
                      </a:r>
                      <a:r>
                        <a:rPr lang="en-US" altLang="ko-KR" sz="1100" dirty="0" smtClean="0"/>
                        <a:t>/</a:t>
                      </a:r>
                      <a:r>
                        <a:rPr lang="ko-KR" altLang="en-US" sz="1100" dirty="0" smtClean="0"/>
                        <a:t>갑오징어</a:t>
                      </a:r>
                      <a:r>
                        <a:rPr lang="en-US" altLang="ko-KR" sz="1100" dirty="0" smtClean="0"/>
                        <a:t>/ </a:t>
                      </a:r>
                      <a:r>
                        <a:rPr lang="ko-KR" altLang="en-US" sz="1100" dirty="0" smtClean="0"/>
                        <a:t>문어</a:t>
                      </a:r>
                      <a:endParaRPr lang="en-IN" sz="11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/>
                        <a:t>냉동</a:t>
                      </a:r>
                      <a:r>
                        <a:rPr lang="en-US" altLang="ko-KR" sz="1100" dirty="0" smtClean="0"/>
                        <a:t>/</a:t>
                      </a:r>
                      <a:r>
                        <a:rPr lang="ko-KR" altLang="en-US" sz="1100" dirty="0" smtClean="0"/>
                        <a:t>냉장</a:t>
                      </a:r>
                      <a:endParaRPr lang="en-IN" sz="1100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/>
                        <a:t>가재</a:t>
                      </a:r>
                      <a:r>
                        <a:rPr lang="en-US" altLang="ko-KR" sz="1100" dirty="0" smtClean="0"/>
                        <a:t>/</a:t>
                      </a:r>
                      <a:r>
                        <a:rPr lang="ko-KR" altLang="en-US" sz="1100" dirty="0" smtClean="0"/>
                        <a:t>게</a:t>
                      </a:r>
                      <a:endParaRPr lang="en-IN" sz="11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/>
                        <a:t>냉동</a:t>
                      </a:r>
                      <a:r>
                        <a:rPr lang="en-US" altLang="ko-KR" sz="1100" dirty="0" smtClean="0"/>
                        <a:t>/</a:t>
                      </a:r>
                      <a:r>
                        <a:rPr lang="ko-KR" altLang="en-US" sz="1100" dirty="0" smtClean="0"/>
                        <a:t>냉장</a:t>
                      </a:r>
                      <a:r>
                        <a:rPr lang="en-US" altLang="ko-KR" sz="1100" dirty="0" smtClean="0"/>
                        <a:t>/</a:t>
                      </a:r>
                      <a:r>
                        <a:rPr lang="ko-KR" altLang="en-US" sz="1100" dirty="0" smtClean="0"/>
                        <a:t>생물</a:t>
                      </a:r>
                      <a:endParaRPr lang="en-IN" sz="1100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/>
                        <a:t>조개</a:t>
                      </a:r>
                      <a:endParaRPr lang="en-IN" sz="11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/>
                        <a:t>냉동</a:t>
                      </a:r>
                      <a:r>
                        <a:rPr lang="en-US" altLang="ko-KR" sz="1100" dirty="0" smtClean="0"/>
                        <a:t>/</a:t>
                      </a:r>
                      <a:r>
                        <a:rPr lang="ko-KR" altLang="en-US" sz="1100" dirty="0" smtClean="0"/>
                        <a:t>냉장</a:t>
                      </a:r>
                      <a:r>
                        <a:rPr lang="en-US" altLang="ko-KR" sz="1100" dirty="0" smtClean="0"/>
                        <a:t>/</a:t>
                      </a:r>
                      <a:r>
                        <a:rPr lang="ko-KR" altLang="en-US" sz="1100" dirty="0" smtClean="0"/>
                        <a:t>생물</a:t>
                      </a:r>
                      <a:endParaRPr lang="en-IN" sz="1100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/>
                        <a:t>부가가치제품</a:t>
                      </a:r>
                      <a:endParaRPr lang="en-IN" sz="11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/>
                        <a:t>냉동</a:t>
                      </a:r>
                      <a:r>
                        <a:rPr lang="en-US" altLang="ko-KR" sz="1100" dirty="0" smtClean="0"/>
                        <a:t>/</a:t>
                      </a:r>
                      <a:r>
                        <a:rPr lang="ko-KR" altLang="en-US" sz="1100" dirty="0" smtClean="0"/>
                        <a:t>상온</a:t>
                      </a:r>
                      <a:endParaRPr lang="en-IN" sz="11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dirty="0" smtClean="0"/>
                        <a:t>유사 어육 제품</a:t>
                      </a:r>
                      <a:endParaRPr lang="en-IN" sz="11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/>
                        <a:t>냉동</a:t>
                      </a:r>
                      <a:r>
                        <a:rPr lang="en-US" altLang="ko-KR" sz="1100" dirty="0" smtClean="0"/>
                        <a:t>/</a:t>
                      </a:r>
                      <a:r>
                        <a:rPr lang="ko-KR" altLang="en-US" sz="1100" dirty="0" smtClean="0"/>
                        <a:t>냉장</a:t>
                      </a:r>
                      <a:endParaRPr lang="en-IN" sz="1100" dirty="0" smtClean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6592177"/>
              </p:ext>
            </p:extLst>
          </p:nvPr>
        </p:nvGraphicFramePr>
        <p:xfrm>
          <a:off x="647701" y="6094607"/>
          <a:ext cx="5562599" cy="2056634"/>
        </p:xfrm>
        <a:graphic>
          <a:graphicData uri="http://schemas.openxmlformats.org/drawingml/2006/table">
            <a:tbl>
              <a:tblPr/>
              <a:tblGrid>
                <a:gridCol w="5562599"/>
              </a:tblGrid>
              <a:tr h="1756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200" dirty="0" smtClean="0"/>
                        <a:t>주한 인도대사관</a:t>
                      </a:r>
                      <a:endParaRPr lang="en-IN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</a:tr>
              <a:tr h="5669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800" b="1" dirty="0" smtClean="0">
                          <a:latin typeface="+mn-lt"/>
                          <a:ea typeface="Calibri"/>
                          <a:cs typeface="Times New Roman"/>
                        </a:rPr>
                        <a:t>서울시 용산구 독서당로 </a:t>
                      </a:r>
                      <a:r>
                        <a:rPr lang="en-US" altLang="ko-KR" sz="800" b="1" dirty="0" smtClean="0">
                          <a:latin typeface="+mn-lt"/>
                          <a:ea typeface="Calibri"/>
                          <a:cs typeface="Times New Roman"/>
                        </a:rPr>
                        <a:t>101 </a:t>
                      </a:r>
                      <a:r>
                        <a:rPr lang="ko-KR" altLang="en-US" sz="800" b="1" dirty="0" smtClean="0">
                          <a:latin typeface="+mn-lt"/>
                          <a:ea typeface="Calibri"/>
                          <a:cs typeface="Times New Roman"/>
                        </a:rPr>
                        <a:t>인도대사관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800" b="1" dirty="0" smtClean="0">
                          <a:latin typeface="+mn-lt"/>
                          <a:ea typeface="Calibri"/>
                          <a:cs typeface="Times New Roman"/>
                        </a:rPr>
                        <a:t>서울시 용산구 독서당로 </a:t>
                      </a:r>
                      <a:r>
                        <a:rPr lang="en-US" altLang="ko-KR" sz="800" b="1" dirty="0" smtClean="0">
                          <a:latin typeface="+mn-lt"/>
                          <a:ea typeface="Calibri"/>
                          <a:cs typeface="Times New Roman"/>
                        </a:rPr>
                        <a:t>102(</a:t>
                      </a:r>
                      <a:r>
                        <a:rPr lang="ko-KR" altLang="en-US" sz="800" b="1" dirty="0" smtClean="0">
                          <a:latin typeface="+mn-lt"/>
                          <a:ea typeface="Calibri"/>
                          <a:cs typeface="Times New Roman"/>
                        </a:rPr>
                        <a:t>용산구 </a:t>
                      </a:r>
                      <a:r>
                        <a:rPr lang="en-US" altLang="ko-KR" sz="800" b="1" dirty="0" smtClean="0">
                          <a:latin typeface="+mn-lt"/>
                          <a:ea typeface="Calibri"/>
                          <a:cs typeface="Times New Roman"/>
                        </a:rPr>
                        <a:t>04419)</a:t>
                      </a:r>
                      <a:endParaRPr lang="en-IN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</a:tr>
              <a:tr h="3624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latin typeface="+mn-lt"/>
                          <a:ea typeface="Calibri"/>
                          <a:cs typeface="Times New Roman"/>
                        </a:rPr>
                        <a:t>인도 수산물 수출 개발청 </a:t>
                      </a:r>
                      <a:r>
                        <a:rPr lang="en-IN" sz="1200" b="1" dirty="0" smtClean="0"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en-IN" sz="1200" b="1" dirty="0">
                          <a:latin typeface="Calibri"/>
                          <a:ea typeface="Calibri"/>
                          <a:cs typeface="Times New Roman"/>
                        </a:rPr>
                        <a:t>MPEDA)</a:t>
                      </a:r>
                      <a:endParaRPr lang="en-IN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latin typeface="+mn-lt"/>
                          <a:ea typeface="Calibri"/>
                          <a:cs typeface="Times New Roman"/>
                        </a:rPr>
                        <a:t>인도 상공부</a:t>
                      </a:r>
                      <a:endParaRPr lang="en-IN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</a:tr>
              <a:tr h="760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800" b="1" dirty="0">
                          <a:latin typeface="Calibri"/>
                          <a:ea typeface="Calibri"/>
                          <a:cs typeface="Times New Roman"/>
                        </a:rPr>
                        <a:t>MPEDA House, P.B.No.4272, </a:t>
                      </a:r>
                      <a:r>
                        <a:rPr lang="en-IN" sz="800" b="1" dirty="0" err="1">
                          <a:latin typeface="Calibri"/>
                          <a:ea typeface="Calibri"/>
                          <a:cs typeface="Times New Roman"/>
                        </a:rPr>
                        <a:t>Panampilly</a:t>
                      </a:r>
                      <a:r>
                        <a:rPr lang="en-IN" sz="800" b="1" dirty="0">
                          <a:latin typeface="Calibri"/>
                          <a:ea typeface="Calibri"/>
                          <a:cs typeface="Times New Roman"/>
                        </a:rPr>
                        <a:t> Avenue, </a:t>
                      </a:r>
                      <a:r>
                        <a:rPr lang="en-IN" sz="800" b="1" dirty="0" err="1">
                          <a:latin typeface="Calibri"/>
                          <a:ea typeface="Calibri"/>
                          <a:cs typeface="Times New Roman"/>
                        </a:rPr>
                        <a:t>Panampilly</a:t>
                      </a:r>
                      <a:r>
                        <a:rPr lang="en-IN" sz="800" b="1" dirty="0">
                          <a:latin typeface="Calibri"/>
                          <a:ea typeface="Calibri"/>
                          <a:cs typeface="Times New Roman"/>
                        </a:rPr>
                        <a:t> Nagar P.O, Kochi – 682 036, </a:t>
                      </a:r>
                      <a:r>
                        <a:rPr lang="en-IN" sz="800" b="1" dirty="0" smtClean="0">
                          <a:latin typeface="Calibri"/>
                          <a:ea typeface="Calibri"/>
                          <a:cs typeface="Times New Roman"/>
                        </a:rPr>
                        <a:t>KERALA, INDIA</a:t>
                      </a:r>
                      <a:endParaRPr lang="en-IN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800" b="1" dirty="0">
                          <a:latin typeface="Calibri"/>
                          <a:ea typeface="Calibri"/>
                          <a:cs typeface="Times New Roman"/>
                        </a:rPr>
                        <a:t>E-mail: </a:t>
                      </a:r>
                      <a:r>
                        <a:rPr lang="en-IN" sz="800" b="1" dirty="0" smtClean="0">
                          <a:latin typeface="Calibri"/>
                          <a:ea typeface="Calibri"/>
                          <a:cs typeface="Times New Roman"/>
                        </a:rPr>
                        <a:t>ho@mpeda.gov.in/ pub@mpeda.gov.in</a:t>
                      </a:r>
                      <a:r>
                        <a:rPr lang="en-IN" sz="800" b="1" u="sng" dirty="0">
                          <a:solidFill>
                            <a:srgbClr val="0000FF"/>
                          </a:solidFill>
                          <a:latin typeface="Calibri"/>
                          <a:ea typeface="Calibri"/>
                          <a:cs typeface="Times New Roman"/>
                          <a:hlinkClick r:id="rId2"/>
                        </a:rPr>
                        <a:t/>
                      </a:r>
                      <a:br>
                        <a:rPr lang="en-IN" sz="800" b="1" u="sng" dirty="0">
                          <a:solidFill>
                            <a:srgbClr val="0000FF"/>
                          </a:solidFill>
                          <a:latin typeface="Calibri"/>
                          <a:ea typeface="Calibri"/>
                          <a:cs typeface="Times New Roman"/>
                          <a:hlinkClick r:id="rId2"/>
                        </a:rPr>
                      </a:br>
                      <a:r>
                        <a:rPr lang="en-IN" sz="1000" b="1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Website: www.mpeda.gov.in</a:t>
                      </a:r>
                      <a:endParaRPr lang="en-IN" sz="7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800" b="1" dirty="0">
                          <a:latin typeface="Calibri"/>
                          <a:ea typeface="Calibri"/>
                          <a:cs typeface="Times New Roman"/>
                        </a:rPr>
                        <a:t>Phone:  +91 484 </a:t>
                      </a:r>
                      <a:r>
                        <a:rPr lang="en-IN" sz="800" b="1" dirty="0" smtClean="0">
                          <a:latin typeface="Calibri"/>
                          <a:ea typeface="Calibri"/>
                          <a:cs typeface="Times New Roman"/>
                        </a:rPr>
                        <a:t>2311901</a:t>
                      </a:r>
                      <a:r>
                        <a:rPr lang="en-IN" sz="800" b="1" dirty="0">
                          <a:latin typeface="Calibri"/>
                          <a:ea typeface="Calibri"/>
                          <a:cs typeface="Times New Roman"/>
                        </a:rPr>
                        <a:t/>
                      </a:r>
                      <a:br>
                        <a:rPr lang="en-IN" sz="800" b="1" dirty="0"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en-IN" sz="800" b="1" dirty="0">
                          <a:latin typeface="Calibri"/>
                          <a:ea typeface="Calibri"/>
                          <a:cs typeface="Times New Roman"/>
                        </a:rPr>
                        <a:t>Fax: +91 </a:t>
                      </a:r>
                      <a:r>
                        <a:rPr lang="en-IN" sz="800" b="1" dirty="0" smtClean="0">
                          <a:latin typeface="Calibri"/>
                          <a:ea typeface="Calibri"/>
                          <a:cs typeface="Times New Roman"/>
                        </a:rPr>
                        <a:t>484 2313361</a:t>
                      </a:r>
                    </a:p>
                  </a:txBody>
                  <a:tcPr marL="41413" marR="4141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34" descr="emblem-of-india-logo-vect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47700" cy="647700"/>
          </a:xfrm>
          <a:prstGeom prst="rect">
            <a:avLst/>
          </a:prstGeom>
          <a:noFill/>
        </p:spPr>
      </p:pic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1143000" y="8305800"/>
          <a:ext cx="4572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/>
                <a:gridCol w="228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err="1" smtClean="0"/>
                        <a:t>Facebook@MPEDAIndia</a:t>
                      </a:r>
                      <a:endParaRPr lang="en-IN" sz="10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err="1" smtClean="0"/>
                        <a:t>Twitter@MPEDACOCHIN</a:t>
                      </a:r>
                      <a:endParaRPr lang="en-IN" sz="1000" dirty="0"/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Instagram@mpedaofficial</a:t>
                      </a:r>
                      <a:endParaRPr lang="en-IN" sz="1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YouTube@MPEDA</a:t>
                      </a:r>
                      <a:endParaRPr lang="en-IN" sz="1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273</Words>
  <Application>Microsoft Office PowerPoint</Application>
  <PresentationFormat>On-screen Show (4:3)</PresentationFormat>
  <Paragraphs>44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mpeda</dc:creator>
  <cp:lastModifiedBy>user</cp:lastModifiedBy>
  <cp:revision>11</cp:revision>
  <dcterms:created xsi:type="dcterms:W3CDTF">2021-07-05T07:59:24Z</dcterms:created>
  <dcterms:modified xsi:type="dcterms:W3CDTF">2021-07-08T08:18:05Z</dcterms:modified>
</cp:coreProperties>
</file>